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6" r:id="rId3"/>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2160" y="22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91CB23B-E818-4D34-9A11-40262801030B}" type="datetimeFigureOut">
              <a:rPr lang="en-US" smtClean="0"/>
              <a:t>8/10/2017</a:t>
            </a:fld>
            <a:endParaRPr lang="en-US"/>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CB16DC7-9F19-4898-A4A7-2A4101E1F820}" type="slidenum">
              <a:rPr lang="en-US" smtClean="0"/>
              <a:t>‹#›</a:t>
            </a:fld>
            <a:endParaRPr lang="en-US"/>
          </a:p>
        </p:txBody>
      </p:sp>
    </p:spTree>
    <p:extLst>
      <p:ext uri="{BB962C8B-B14F-4D97-AF65-F5344CB8AC3E}">
        <p14:creationId xmlns:p14="http://schemas.microsoft.com/office/powerpoint/2010/main" val="3403323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B16DC7-9F19-4898-A4A7-2A4101E1F820}" type="slidenum">
              <a:rPr lang="en-US" smtClean="0"/>
              <a:t>2</a:t>
            </a:fld>
            <a:endParaRPr lang="en-US"/>
          </a:p>
        </p:txBody>
      </p:sp>
    </p:spTree>
    <p:extLst>
      <p:ext uri="{BB962C8B-B14F-4D97-AF65-F5344CB8AC3E}">
        <p14:creationId xmlns:p14="http://schemas.microsoft.com/office/powerpoint/2010/main" val="3397180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669D31-1BC3-B345-817D-314E6EBB8063}"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75761-05FA-FE49-AE8F-922712CD98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69D31-1BC3-B345-817D-314E6EBB8063}"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75761-05FA-FE49-AE8F-922712CD98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69D31-1BC3-B345-817D-314E6EBB8063}"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75761-05FA-FE49-AE8F-922712CD98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69D31-1BC3-B345-817D-314E6EBB8063}"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75761-05FA-FE49-AE8F-922712CD98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669D31-1BC3-B345-817D-314E6EBB8063}" type="datetimeFigureOut">
              <a:rPr lang="en-US" smtClean="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75761-05FA-FE49-AE8F-922712CD985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669D31-1BC3-B345-817D-314E6EBB8063}" type="datetimeFigureOut">
              <a:rPr lang="en-US" smtClean="0"/>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75761-05FA-FE49-AE8F-922712CD98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669D31-1BC3-B345-817D-314E6EBB8063}" type="datetimeFigureOut">
              <a:rPr lang="en-US" smtClean="0"/>
              <a:t>8/10/2017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E75761-05FA-FE49-AE8F-922712CD98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669D31-1BC3-B345-817D-314E6EBB8063}" type="datetimeFigureOut">
              <a:rPr lang="en-US" smtClean="0"/>
              <a:t>8/10/2017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E75761-05FA-FE49-AE8F-922712CD98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69D31-1BC3-B345-817D-314E6EBB8063}" type="datetimeFigureOut">
              <a:rPr lang="en-US" smtClean="0"/>
              <a:t>8/10/2017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E75761-05FA-FE49-AE8F-922712CD98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69D31-1BC3-B345-817D-314E6EBB8063}" type="datetimeFigureOut">
              <a:rPr lang="en-US" smtClean="0"/>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75761-05FA-FE49-AE8F-922712CD98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69D31-1BC3-B345-817D-314E6EBB8063}" type="datetimeFigureOut">
              <a:rPr lang="en-US" smtClean="0"/>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75761-05FA-FE49-AE8F-922712CD985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0669D31-1BC3-B345-817D-314E6EBB8063}" type="datetimeFigureOut">
              <a:rPr lang="en-US" smtClean="0"/>
              <a:t>8/10/2017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5E75761-05FA-FE49-AE8F-922712CD98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olfley_hl@mtnhomesd.or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wolfleyhl.mtnhomesd.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SVczh.jpeg"/>
          <p:cNvPicPr>
            <a:picLocks noChangeAspect="1"/>
          </p:cNvPicPr>
          <p:nvPr/>
        </p:nvPicPr>
        <p:blipFill>
          <a:blip r:embed="rId2"/>
          <a:srcRect l="5882" t="4545" r="5882" b="4545"/>
          <a:stretch>
            <a:fillRect/>
          </a:stretch>
        </p:blipFill>
        <p:spPr>
          <a:xfrm>
            <a:off x="0" y="962"/>
            <a:ext cx="6857999" cy="9143038"/>
          </a:xfrm>
          <a:prstGeom prst="rect">
            <a:avLst/>
          </a:prstGeom>
        </p:spPr>
      </p:pic>
      <p:sp>
        <p:nvSpPr>
          <p:cNvPr id="5" name="TextBox 4"/>
          <p:cNvSpPr txBox="1"/>
          <p:nvPr/>
        </p:nvSpPr>
        <p:spPr>
          <a:xfrm rot="21095571">
            <a:off x="440438" y="51445"/>
            <a:ext cx="4892686" cy="1446550"/>
          </a:xfrm>
          <a:prstGeom prst="rect">
            <a:avLst/>
          </a:prstGeom>
          <a:noFill/>
        </p:spPr>
        <p:txBody>
          <a:bodyPr wrap="none" rtlCol="0">
            <a:spAutoFit/>
          </a:bodyPr>
          <a:lstStyle/>
          <a:p>
            <a:r>
              <a:rPr lang="en-US" sz="4400" dirty="0" smtClean="0">
                <a:latin typeface="QuigleyWiggly"/>
              </a:rPr>
              <a:t>Genre Exploration </a:t>
            </a:r>
          </a:p>
          <a:p>
            <a:r>
              <a:rPr lang="en-US" sz="4400" dirty="0" smtClean="0">
                <a:latin typeface="QuigleyWiggly"/>
              </a:rPr>
              <a:t>&amp; Creative Writing</a:t>
            </a:r>
            <a:endParaRPr lang="en-US" sz="4400" dirty="0">
              <a:latin typeface="QuigleyWiggly"/>
            </a:endParaRPr>
          </a:p>
        </p:txBody>
      </p:sp>
      <p:sp>
        <p:nvSpPr>
          <p:cNvPr id="7" name="TextBox 6"/>
          <p:cNvSpPr txBox="1"/>
          <p:nvPr/>
        </p:nvSpPr>
        <p:spPr>
          <a:xfrm>
            <a:off x="3825873" y="1552388"/>
            <a:ext cx="1871859" cy="461665"/>
          </a:xfrm>
          <a:prstGeom prst="rect">
            <a:avLst/>
          </a:prstGeom>
          <a:noFill/>
        </p:spPr>
        <p:txBody>
          <a:bodyPr wrap="none" rtlCol="0">
            <a:spAutoFit/>
          </a:bodyPr>
          <a:lstStyle/>
          <a:p>
            <a:r>
              <a:rPr lang="en-US" sz="2400" dirty="0" smtClean="0">
                <a:solidFill>
                  <a:schemeClr val="bg1"/>
                </a:solidFill>
                <a:latin typeface="Helvetica Neue Light"/>
              </a:rPr>
              <a:t>Mrs. Wolfley</a:t>
            </a:r>
            <a:endParaRPr lang="en-US" sz="2400" dirty="0">
              <a:solidFill>
                <a:schemeClr val="bg1"/>
              </a:solidFill>
              <a:latin typeface="Helvetica Neue Light"/>
            </a:endParaRPr>
          </a:p>
        </p:txBody>
      </p:sp>
      <p:sp>
        <p:nvSpPr>
          <p:cNvPr id="9" name="TextBox 8"/>
          <p:cNvSpPr txBox="1"/>
          <p:nvPr/>
        </p:nvSpPr>
        <p:spPr>
          <a:xfrm>
            <a:off x="5812182" y="1662288"/>
            <a:ext cx="1069524" cy="307777"/>
          </a:xfrm>
          <a:prstGeom prst="rect">
            <a:avLst/>
          </a:prstGeom>
          <a:noFill/>
        </p:spPr>
        <p:txBody>
          <a:bodyPr wrap="none" rtlCol="0">
            <a:spAutoFit/>
          </a:bodyPr>
          <a:lstStyle/>
          <a:p>
            <a:r>
              <a:rPr lang="en-US" sz="1400" dirty="0" smtClean="0">
                <a:solidFill>
                  <a:schemeClr val="bg1"/>
                </a:solidFill>
                <a:latin typeface="Helvetica Neue Light"/>
              </a:rPr>
              <a:t>2017-2018</a:t>
            </a:r>
            <a:endParaRPr lang="en-US" sz="1400" dirty="0">
              <a:solidFill>
                <a:schemeClr val="bg1"/>
              </a:solidFill>
              <a:latin typeface="Helvetica Neue Light"/>
            </a:endParaRPr>
          </a:p>
        </p:txBody>
      </p:sp>
      <p:sp>
        <p:nvSpPr>
          <p:cNvPr id="10" name="TextBox 9"/>
          <p:cNvSpPr txBox="1"/>
          <p:nvPr/>
        </p:nvSpPr>
        <p:spPr>
          <a:xfrm>
            <a:off x="58022" y="2467704"/>
            <a:ext cx="1842135" cy="1200329"/>
          </a:xfrm>
          <a:prstGeom prst="rect">
            <a:avLst/>
          </a:prstGeom>
          <a:noFill/>
        </p:spPr>
        <p:txBody>
          <a:bodyPr wrap="square" rtlCol="0">
            <a:spAutoFit/>
          </a:bodyPr>
          <a:lstStyle/>
          <a:p>
            <a:pPr algn="ctr"/>
            <a:r>
              <a:rPr lang="en-US" sz="1200" dirty="0" smtClean="0">
                <a:latin typeface="Helvetica Neue"/>
                <a:hlinkClick r:id="rId3"/>
              </a:rPr>
              <a:t>Mrs. Wolfley</a:t>
            </a:r>
          </a:p>
          <a:p>
            <a:r>
              <a:rPr lang="en-US" sz="1200" dirty="0" smtClean="0">
                <a:latin typeface="Helvetica Neue"/>
                <a:hlinkClick r:id="rId3"/>
              </a:rPr>
              <a:t>Wolfley_hl@mtnhomesd.org</a:t>
            </a:r>
            <a:endParaRPr lang="en-US" sz="1200" dirty="0" smtClean="0">
              <a:latin typeface="Helvetica Neue"/>
            </a:endParaRPr>
          </a:p>
          <a:p>
            <a:r>
              <a:rPr lang="en-US" sz="1200" dirty="0" smtClean="0">
                <a:latin typeface="Helvetica Neue"/>
                <a:hlinkClick r:id="rId4"/>
              </a:rPr>
              <a:t>http://wolfleyhl.mtnhomesd.org</a:t>
            </a:r>
            <a:endParaRPr lang="en-US" sz="1200" dirty="0" smtClean="0">
              <a:latin typeface="Helvetica Neue"/>
            </a:endParaRPr>
          </a:p>
          <a:p>
            <a:endParaRPr lang="en-US" sz="1200" dirty="0" smtClean="0">
              <a:latin typeface="Helvetica Neue"/>
            </a:endParaRPr>
          </a:p>
        </p:txBody>
      </p:sp>
      <p:sp>
        <p:nvSpPr>
          <p:cNvPr id="11" name="TextBox 10"/>
          <p:cNvSpPr txBox="1"/>
          <p:nvPr/>
        </p:nvSpPr>
        <p:spPr>
          <a:xfrm>
            <a:off x="1986881" y="2417712"/>
            <a:ext cx="4784395" cy="1384995"/>
          </a:xfrm>
          <a:prstGeom prst="rect">
            <a:avLst/>
          </a:prstGeom>
          <a:noFill/>
        </p:spPr>
        <p:txBody>
          <a:bodyPr wrap="square" rtlCol="0">
            <a:spAutoFit/>
          </a:bodyPr>
          <a:lstStyle/>
          <a:p>
            <a:r>
              <a:rPr lang="en-US" sz="1200" dirty="0" smtClean="0">
                <a:latin typeface="Helvetica Neue"/>
              </a:rPr>
              <a:t>My goal with this class is to give your child the opportunity to explore and interact with literature that they are usually not exposed to at school, have more say in what they read, and have fun playing with language through the creative writing process.  It’s my desire that each of my students develops a more positive relationship with the written word. </a:t>
            </a:r>
            <a:endParaRPr lang="en-US" sz="1200" dirty="0">
              <a:latin typeface="Helvetica Neue"/>
            </a:endParaRPr>
          </a:p>
          <a:p>
            <a:endParaRPr lang="en-US" sz="1200" dirty="0">
              <a:latin typeface="Helvetica Neue"/>
            </a:endParaRPr>
          </a:p>
        </p:txBody>
      </p:sp>
      <p:sp>
        <p:nvSpPr>
          <p:cNvPr id="12" name="TextBox 11"/>
          <p:cNvSpPr txBox="1"/>
          <p:nvPr/>
        </p:nvSpPr>
        <p:spPr>
          <a:xfrm>
            <a:off x="-1748433" y="3110893"/>
            <a:ext cx="184666" cy="369332"/>
          </a:xfrm>
          <a:prstGeom prst="rect">
            <a:avLst/>
          </a:prstGeom>
          <a:noFill/>
        </p:spPr>
        <p:txBody>
          <a:bodyPr wrap="none" rtlCol="0">
            <a:spAutoFit/>
          </a:bodyPr>
          <a:lstStyle/>
          <a:p>
            <a:endParaRPr lang="en-US" dirty="0"/>
          </a:p>
        </p:txBody>
      </p:sp>
      <p:grpSp>
        <p:nvGrpSpPr>
          <p:cNvPr id="13" name="Group 78"/>
          <p:cNvGrpSpPr/>
          <p:nvPr/>
        </p:nvGrpSpPr>
        <p:grpSpPr>
          <a:xfrm>
            <a:off x="-23707" y="4304413"/>
            <a:ext cx="4320091" cy="283041"/>
            <a:chOff x="-23707" y="5043697"/>
            <a:chExt cx="4320091" cy="283041"/>
          </a:xfrm>
        </p:grpSpPr>
        <p:sp>
          <p:nvSpPr>
            <p:cNvPr id="14" name="TextBox 13"/>
            <p:cNvSpPr txBox="1"/>
            <p:nvPr/>
          </p:nvSpPr>
          <p:spPr>
            <a:xfrm>
              <a:off x="-23707" y="5043697"/>
              <a:ext cx="1079142" cy="276999"/>
            </a:xfrm>
            <a:prstGeom prst="rect">
              <a:avLst/>
            </a:prstGeom>
            <a:noFill/>
          </p:spPr>
          <p:txBody>
            <a:bodyPr wrap="none" rtlCol="0">
              <a:spAutoFit/>
            </a:bodyPr>
            <a:lstStyle/>
            <a:p>
              <a:pPr algn="ctr"/>
              <a:r>
                <a:rPr lang="en-US" sz="1200" dirty="0" smtClean="0">
                  <a:latin typeface="Helvetica Neue"/>
                </a:rPr>
                <a:t>Pen or pencil</a:t>
              </a:r>
            </a:p>
          </p:txBody>
        </p:sp>
        <p:sp>
          <p:nvSpPr>
            <p:cNvPr id="15" name="TextBox 14"/>
            <p:cNvSpPr txBox="1"/>
            <p:nvPr/>
          </p:nvSpPr>
          <p:spPr>
            <a:xfrm>
              <a:off x="2561614" y="5043697"/>
              <a:ext cx="1734770" cy="276999"/>
            </a:xfrm>
            <a:prstGeom prst="rect">
              <a:avLst/>
            </a:prstGeom>
            <a:noFill/>
          </p:spPr>
          <p:txBody>
            <a:bodyPr wrap="none" rtlCol="0">
              <a:spAutoFit/>
            </a:bodyPr>
            <a:lstStyle/>
            <a:p>
              <a:pPr algn="ctr"/>
              <a:r>
                <a:rPr lang="en-US" sz="1200" dirty="0" smtClean="0">
                  <a:latin typeface="Helvetica Neue"/>
                </a:rPr>
                <a:t>Composition Notebook</a:t>
              </a:r>
              <a:endParaRPr lang="en-US" sz="1200" dirty="0">
                <a:latin typeface="Helvetica Neue"/>
              </a:endParaRPr>
            </a:p>
          </p:txBody>
        </p:sp>
        <p:sp>
          <p:nvSpPr>
            <p:cNvPr id="17" name="TextBox 16"/>
            <p:cNvSpPr txBox="1"/>
            <p:nvPr/>
          </p:nvSpPr>
          <p:spPr>
            <a:xfrm>
              <a:off x="1629085" y="5049739"/>
              <a:ext cx="824265" cy="276999"/>
            </a:xfrm>
            <a:prstGeom prst="rect">
              <a:avLst/>
            </a:prstGeom>
            <a:noFill/>
          </p:spPr>
          <p:txBody>
            <a:bodyPr wrap="none" rtlCol="0">
              <a:spAutoFit/>
            </a:bodyPr>
            <a:lstStyle/>
            <a:p>
              <a:pPr algn="ctr"/>
              <a:r>
                <a:rPr lang="en-US" sz="1200" dirty="0" smtClean="0">
                  <a:latin typeface="Helvetica Neue"/>
                </a:rPr>
                <a:t>Creativity</a:t>
              </a:r>
              <a:endParaRPr lang="en-US" sz="1200" dirty="0">
                <a:latin typeface="Helvetica Neue"/>
              </a:endParaRPr>
            </a:p>
          </p:txBody>
        </p:sp>
      </p:grpSp>
      <p:sp>
        <p:nvSpPr>
          <p:cNvPr id="19" name="Rectangle 18"/>
          <p:cNvSpPr/>
          <p:nvPr/>
        </p:nvSpPr>
        <p:spPr>
          <a:xfrm>
            <a:off x="-1" y="5467072"/>
            <a:ext cx="1544103" cy="307777"/>
          </a:xfrm>
          <a:prstGeom prst="rect">
            <a:avLst/>
          </a:prstGeom>
        </p:spPr>
        <p:txBody>
          <a:bodyPr wrap="square">
            <a:spAutoFit/>
          </a:bodyPr>
          <a:lstStyle/>
          <a:p>
            <a:r>
              <a:rPr lang="en-US" sz="1400" dirty="0" smtClean="0">
                <a:solidFill>
                  <a:schemeClr val="bg1">
                    <a:lumMod val="95000"/>
                  </a:schemeClr>
                </a:solidFill>
                <a:latin typeface="Helvetica Neue"/>
              </a:rPr>
              <a:t>Rule 1      </a:t>
            </a:r>
          </a:p>
        </p:txBody>
      </p:sp>
      <p:sp>
        <p:nvSpPr>
          <p:cNvPr id="20" name="Rectangle 19"/>
          <p:cNvSpPr/>
          <p:nvPr/>
        </p:nvSpPr>
        <p:spPr>
          <a:xfrm>
            <a:off x="2808" y="6208531"/>
            <a:ext cx="1544103" cy="307777"/>
          </a:xfrm>
          <a:prstGeom prst="rect">
            <a:avLst/>
          </a:prstGeom>
        </p:spPr>
        <p:txBody>
          <a:bodyPr wrap="square">
            <a:spAutoFit/>
          </a:bodyPr>
          <a:lstStyle/>
          <a:p>
            <a:r>
              <a:rPr lang="en-US" sz="1400" dirty="0" smtClean="0">
                <a:solidFill>
                  <a:schemeClr val="bg1">
                    <a:lumMod val="95000"/>
                  </a:schemeClr>
                </a:solidFill>
                <a:latin typeface="Helvetica Neue"/>
              </a:rPr>
              <a:t>Rule 2      </a:t>
            </a:r>
          </a:p>
        </p:txBody>
      </p:sp>
      <p:sp>
        <p:nvSpPr>
          <p:cNvPr id="21" name="Rectangle 20"/>
          <p:cNvSpPr/>
          <p:nvPr/>
        </p:nvSpPr>
        <p:spPr>
          <a:xfrm>
            <a:off x="2808" y="6926430"/>
            <a:ext cx="1544103" cy="307777"/>
          </a:xfrm>
          <a:prstGeom prst="rect">
            <a:avLst/>
          </a:prstGeom>
        </p:spPr>
        <p:txBody>
          <a:bodyPr wrap="square">
            <a:spAutoFit/>
          </a:bodyPr>
          <a:lstStyle/>
          <a:p>
            <a:r>
              <a:rPr lang="en-US" sz="1400" dirty="0" smtClean="0">
                <a:solidFill>
                  <a:schemeClr val="bg1">
                    <a:lumMod val="95000"/>
                  </a:schemeClr>
                </a:solidFill>
                <a:latin typeface="Helvetica Neue"/>
              </a:rPr>
              <a:t>Rule 3     </a:t>
            </a:r>
          </a:p>
        </p:txBody>
      </p:sp>
      <p:sp>
        <p:nvSpPr>
          <p:cNvPr id="22" name="Rectangle 21"/>
          <p:cNvSpPr/>
          <p:nvPr/>
        </p:nvSpPr>
        <p:spPr>
          <a:xfrm>
            <a:off x="2808" y="7657582"/>
            <a:ext cx="1544103" cy="307777"/>
          </a:xfrm>
          <a:prstGeom prst="rect">
            <a:avLst/>
          </a:prstGeom>
        </p:spPr>
        <p:txBody>
          <a:bodyPr wrap="square">
            <a:spAutoFit/>
          </a:bodyPr>
          <a:lstStyle/>
          <a:p>
            <a:r>
              <a:rPr lang="en-US" sz="1400" dirty="0" smtClean="0">
                <a:solidFill>
                  <a:schemeClr val="bg1">
                    <a:lumMod val="95000"/>
                  </a:schemeClr>
                </a:solidFill>
                <a:latin typeface="Helvetica Neue"/>
              </a:rPr>
              <a:t>Rule 4      </a:t>
            </a:r>
          </a:p>
        </p:txBody>
      </p:sp>
      <p:sp>
        <p:nvSpPr>
          <p:cNvPr id="23" name="Rectangle 22"/>
          <p:cNvSpPr/>
          <p:nvPr/>
        </p:nvSpPr>
        <p:spPr>
          <a:xfrm>
            <a:off x="21213" y="8301849"/>
            <a:ext cx="1544103" cy="307777"/>
          </a:xfrm>
          <a:prstGeom prst="rect">
            <a:avLst/>
          </a:prstGeom>
        </p:spPr>
        <p:txBody>
          <a:bodyPr wrap="square">
            <a:spAutoFit/>
          </a:bodyPr>
          <a:lstStyle/>
          <a:p>
            <a:r>
              <a:rPr lang="en-US" sz="1400" dirty="0" smtClean="0">
                <a:solidFill>
                  <a:schemeClr val="bg1">
                    <a:lumMod val="95000"/>
                  </a:schemeClr>
                </a:solidFill>
                <a:latin typeface="Helvetica Neue"/>
              </a:rPr>
              <a:t>Rule 5      </a:t>
            </a:r>
          </a:p>
        </p:txBody>
      </p:sp>
      <p:sp>
        <p:nvSpPr>
          <p:cNvPr id="24" name="TextBox 23"/>
          <p:cNvSpPr txBox="1"/>
          <p:nvPr/>
        </p:nvSpPr>
        <p:spPr>
          <a:xfrm>
            <a:off x="353916" y="5756850"/>
            <a:ext cx="3635878" cy="646331"/>
          </a:xfrm>
          <a:prstGeom prst="rect">
            <a:avLst/>
          </a:prstGeom>
          <a:noFill/>
        </p:spPr>
        <p:txBody>
          <a:bodyPr wrap="square" rtlCol="0">
            <a:spAutoFit/>
          </a:bodyPr>
          <a:lstStyle/>
          <a:p>
            <a:r>
              <a:rPr lang="en-US" sz="1200" dirty="0" smtClean="0"/>
              <a:t>Come to class prepared to learn and be in your seat when the bell rings..</a:t>
            </a:r>
          </a:p>
          <a:p>
            <a:endParaRPr lang="en-US" sz="1200" dirty="0"/>
          </a:p>
        </p:txBody>
      </p:sp>
      <p:sp>
        <p:nvSpPr>
          <p:cNvPr id="25" name="TextBox 24"/>
          <p:cNvSpPr txBox="1"/>
          <p:nvPr/>
        </p:nvSpPr>
        <p:spPr>
          <a:xfrm>
            <a:off x="426160" y="6479492"/>
            <a:ext cx="3635878" cy="461665"/>
          </a:xfrm>
          <a:prstGeom prst="rect">
            <a:avLst/>
          </a:prstGeom>
          <a:noFill/>
        </p:spPr>
        <p:txBody>
          <a:bodyPr wrap="square" rtlCol="0">
            <a:spAutoFit/>
          </a:bodyPr>
          <a:lstStyle/>
          <a:p>
            <a:r>
              <a:rPr lang="en-US" sz="1200" dirty="0" smtClean="0"/>
              <a:t>Keep your phone and headphones out of sight and silenced unless given permission to use them.</a:t>
            </a:r>
            <a:endParaRPr lang="en-US" sz="1200" dirty="0"/>
          </a:p>
        </p:txBody>
      </p:sp>
      <p:sp>
        <p:nvSpPr>
          <p:cNvPr id="26" name="TextBox 25"/>
          <p:cNvSpPr txBox="1"/>
          <p:nvPr/>
        </p:nvSpPr>
        <p:spPr>
          <a:xfrm>
            <a:off x="426160" y="7195917"/>
            <a:ext cx="3635878" cy="461665"/>
          </a:xfrm>
          <a:prstGeom prst="rect">
            <a:avLst/>
          </a:prstGeom>
          <a:noFill/>
        </p:spPr>
        <p:txBody>
          <a:bodyPr wrap="square" rtlCol="0">
            <a:spAutoFit/>
          </a:bodyPr>
          <a:lstStyle/>
          <a:p>
            <a:r>
              <a:rPr lang="en-US" sz="1200" dirty="0" smtClean="0"/>
              <a:t>.</a:t>
            </a:r>
          </a:p>
          <a:p>
            <a:r>
              <a:rPr lang="en-US" sz="1200" dirty="0" smtClean="0"/>
              <a:t>Keep your hands to yourself at all times. </a:t>
            </a:r>
            <a:endParaRPr lang="en-US" sz="1200" dirty="0"/>
          </a:p>
        </p:txBody>
      </p:sp>
      <p:sp>
        <p:nvSpPr>
          <p:cNvPr id="27" name="TextBox 26"/>
          <p:cNvSpPr txBox="1"/>
          <p:nvPr/>
        </p:nvSpPr>
        <p:spPr>
          <a:xfrm>
            <a:off x="429297" y="7954484"/>
            <a:ext cx="3635878" cy="461665"/>
          </a:xfrm>
          <a:prstGeom prst="rect">
            <a:avLst/>
          </a:prstGeom>
          <a:noFill/>
        </p:spPr>
        <p:txBody>
          <a:bodyPr wrap="square" rtlCol="0">
            <a:spAutoFit/>
          </a:bodyPr>
          <a:lstStyle/>
          <a:p>
            <a:r>
              <a:rPr lang="en-US" sz="1200" dirty="0" smtClean="0"/>
              <a:t>Listen respectfully when others are speaking or reading.</a:t>
            </a:r>
          </a:p>
          <a:p>
            <a:endParaRPr lang="en-US" sz="1200" dirty="0"/>
          </a:p>
        </p:txBody>
      </p:sp>
      <p:sp>
        <p:nvSpPr>
          <p:cNvPr id="28" name="TextBox 27"/>
          <p:cNvSpPr txBox="1"/>
          <p:nvPr/>
        </p:nvSpPr>
        <p:spPr>
          <a:xfrm>
            <a:off x="223275" y="8581249"/>
            <a:ext cx="3635878" cy="276999"/>
          </a:xfrm>
          <a:prstGeom prst="rect">
            <a:avLst/>
          </a:prstGeom>
          <a:noFill/>
        </p:spPr>
        <p:txBody>
          <a:bodyPr wrap="square" rtlCol="0">
            <a:spAutoFit/>
          </a:bodyPr>
          <a:lstStyle/>
          <a:p>
            <a:r>
              <a:rPr lang="en-US" sz="1200" dirty="0" smtClean="0"/>
              <a:t>Respect others at all times. </a:t>
            </a:r>
            <a:endParaRPr lang="en-US" sz="1200" dirty="0"/>
          </a:p>
        </p:txBody>
      </p:sp>
      <p:sp>
        <p:nvSpPr>
          <p:cNvPr id="37" name="Rectangle 36"/>
          <p:cNvSpPr/>
          <p:nvPr/>
        </p:nvSpPr>
        <p:spPr>
          <a:xfrm>
            <a:off x="4690119" y="6516308"/>
            <a:ext cx="1817588" cy="1938992"/>
          </a:xfrm>
          <a:prstGeom prst="rect">
            <a:avLst/>
          </a:prstGeom>
        </p:spPr>
        <p:txBody>
          <a:bodyPr wrap="square">
            <a:spAutoFit/>
          </a:bodyPr>
          <a:lstStyle/>
          <a:p>
            <a:pPr algn="ctr">
              <a:buFont typeface="Wingdings" charset="2"/>
              <a:buChar char="§"/>
            </a:pPr>
            <a:endParaRPr lang="en-US" sz="1200" dirty="0" smtClean="0">
              <a:solidFill>
                <a:schemeClr val="tx1"/>
              </a:solidFill>
              <a:latin typeface="Helvetica Neue"/>
            </a:endParaRPr>
          </a:p>
          <a:p>
            <a:pPr algn="ctr">
              <a:buFont typeface="Wingdings" charset="2"/>
              <a:buChar char="§"/>
            </a:pPr>
            <a:endParaRPr lang="en-US" sz="1200" dirty="0" smtClean="0">
              <a:solidFill>
                <a:schemeClr val="tx1"/>
              </a:solidFill>
              <a:latin typeface="Helvetica Neue"/>
            </a:endParaRPr>
          </a:p>
          <a:p>
            <a:pPr algn="ctr">
              <a:buFont typeface="Wingdings" charset="2"/>
              <a:buChar char="§"/>
            </a:pPr>
            <a:endParaRPr lang="en-US" sz="1200" dirty="0" smtClean="0">
              <a:solidFill>
                <a:schemeClr val="tx1"/>
              </a:solidFill>
              <a:latin typeface="Helvetica Neue"/>
            </a:endParaRPr>
          </a:p>
          <a:p>
            <a:pPr algn="ctr">
              <a:buFont typeface="Wingdings" charset="2"/>
              <a:buChar char="§"/>
            </a:pPr>
            <a:endParaRPr lang="en-US" sz="1200" dirty="0" smtClean="0">
              <a:solidFill>
                <a:schemeClr val="tx1"/>
              </a:solidFill>
              <a:latin typeface="Helvetica Neue"/>
            </a:endParaRPr>
          </a:p>
          <a:p>
            <a:pPr algn="ctr">
              <a:buFont typeface="Wingdings" charset="2"/>
              <a:buChar char="§"/>
            </a:pPr>
            <a:endParaRPr lang="en-US" sz="1200" dirty="0" smtClean="0">
              <a:solidFill>
                <a:schemeClr val="tx1"/>
              </a:solidFill>
              <a:latin typeface="Helvetica Neue"/>
            </a:endParaRPr>
          </a:p>
          <a:p>
            <a:pPr algn="ctr">
              <a:buFont typeface="Wingdings" charset="2"/>
              <a:buChar char="§"/>
            </a:pPr>
            <a:endParaRPr lang="en-US" sz="1200" dirty="0" smtClean="0">
              <a:solidFill>
                <a:schemeClr val="tx1"/>
              </a:solidFill>
              <a:latin typeface="Helvetica Neue"/>
            </a:endParaRPr>
          </a:p>
          <a:p>
            <a:pPr algn="ctr">
              <a:buFont typeface="Wingdings" charset="2"/>
              <a:buChar char="§"/>
            </a:pPr>
            <a:endParaRPr lang="en-US" sz="1200" dirty="0" smtClean="0">
              <a:solidFill>
                <a:schemeClr val="tx1"/>
              </a:solidFill>
              <a:latin typeface="Helvetica Neue"/>
            </a:endParaRPr>
          </a:p>
          <a:p>
            <a:pPr algn="ctr"/>
            <a:endParaRPr lang="en-US" sz="1200" dirty="0" smtClean="0">
              <a:solidFill>
                <a:schemeClr val="tx1"/>
              </a:solidFill>
              <a:latin typeface="Helvetica Neue"/>
            </a:endParaRPr>
          </a:p>
          <a:p>
            <a:pPr algn="ctr">
              <a:buFont typeface="Wingdings" charset="2"/>
              <a:buChar char="§"/>
            </a:pPr>
            <a:endParaRPr lang="en-US" sz="1200" dirty="0" smtClean="0">
              <a:solidFill>
                <a:schemeClr val="tx1"/>
              </a:solidFill>
              <a:latin typeface="Helvetica Neue"/>
            </a:endParaRPr>
          </a:p>
          <a:p>
            <a:pPr algn="ctr"/>
            <a:endParaRPr lang="en-US" sz="1200" dirty="0">
              <a:latin typeface="Helvetica Neue"/>
            </a:endParaRPr>
          </a:p>
        </p:txBody>
      </p:sp>
      <p:sp>
        <p:nvSpPr>
          <p:cNvPr id="3" name="TextBox 2"/>
          <p:cNvSpPr txBox="1"/>
          <p:nvPr/>
        </p:nvSpPr>
        <p:spPr>
          <a:xfrm>
            <a:off x="4690119" y="4684384"/>
            <a:ext cx="1817588" cy="4185761"/>
          </a:xfrm>
          <a:prstGeom prst="rect">
            <a:avLst/>
          </a:prstGeom>
          <a:noFill/>
        </p:spPr>
        <p:txBody>
          <a:bodyPr wrap="square" rtlCol="0">
            <a:spAutoFit/>
          </a:bodyPr>
          <a:lstStyle/>
          <a:p>
            <a:r>
              <a:rPr lang="en-US" sz="1400" dirty="0" smtClean="0"/>
              <a:t>Students will be graded on class </a:t>
            </a:r>
            <a:r>
              <a:rPr lang="en-US" sz="1400" dirty="0" smtClean="0"/>
              <a:t>participation, </a:t>
            </a:r>
            <a:r>
              <a:rPr lang="en-US" sz="1400" dirty="0" smtClean="0"/>
              <a:t>note checks, reading logs, and various performance tasks.  Late work for any reason other than an excused absence will be accepted with an automatic reduced percentage.  Late work due to an absence is due no later than two days after a return to school.  All missing work is the student’s responsibility. </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KDWv2n.jpeg"/>
          <p:cNvPicPr>
            <a:picLocks noChangeAspect="1"/>
          </p:cNvPicPr>
          <p:nvPr/>
        </p:nvPicPr>
        <p:blipFill>
          <a:blip r:embed="rId3"/>
          <a:srcRect l="5882" t="4545" r="5882" b="4545"/>
          <a:stretch>
            <a:fillRect/>
          </a:stretch>
        </p:blipFill>
        <p:spPr>
          <a:xfrm>
            <a:off x="23706" y="-22449"/>
            <a:ext cx="6858000" cy="9143038"/>
          </a:xfrm>
          <a:prstGeom prst="rect">
            <a:avLst/>
          </a:prstGeom>
        </p:spPr>
      </p:pic>
      <p:sp>
        <p:nvSpPr>
          <p:cNvPr id="5" name="TextBox 4"/>
          <p:cNvSpPr txBox="1"/>
          <p:nvPr/>
        </p:nvSpPr>
        <p:spPr>
          <a:xfrm rot="21095571">
            <a:off x="471245" y="-111409"/>
            <a:ext cx="4735592" cy="1446550"/>
          </a:xfrm>
          <a:prstGeom prst="rect">
            <a:avLst/>
          </a:prstGeom>
          <a:noFill/>
        </p:spPr>
        <p:txBody>
          <a:bodyPr wrap="none" rtlCol="0">
            <a:spAutoFit/>
          </a:bodyPr>
          <a:lstStyle/>
          <a:p>
            <a:r>
              <a:rPr lang="en-US" sz="4400" dirty="0" smtClean="0">
                <a:latin typeface="QuigleyWiggly"/>
              </a:rPr>
              <a:t>Genre Exploration</a:t>
            </a:r>
          </a:p>
          <a:p>
            <a:r>
              <a:rPr lang="en-US" sz="4400" dirty="0" smtClean="0">
                <a:latin typeface="QuigleyWiggly"/>
              </a:rPr>
              <a:t>&amp; Creative Writing</a:t>
            </a:r>
            <a:endParaRPr lang="en-US" sz="4400" dirty="0">
              <a:latin typeface="QuigleyWiggly"/>
            </a:endParaRPr>
          </a:p>
        </p:txBody>
      </p:sp>
      <p:sp>
        <p:nvSpPr>
          <p:cNvPr id="8" name="TextBox 7"/>
          <p:cNvSpPr txBox="1"/>
          <p:nvPr/>
        </p:nvSpPr>
        <p:spPr>
          <a:xfrm>
            <a:off x="3825873" y="1552388"/>
            <a:ext cx="1871859" cy="461665"/>
          </a:xfrm>
          <a:prstGeom prst="rect">
            <a:avLst/>
          </a:prstGeom>
          <a:noFill/>
        </p:spPr>
        <p:txBody>
          <a:bodyPr wrap="none" rtlCol="0">
            <a:spAutoFit/>
          </a:bodyPr>
          <a:lstStyle/>
          <a:p>
            <a:r>
              <a:rPr lang="en-US" sz="2400" dirty="0" smtClean="0">
                <a:solidFill>
                  <a:schemeClr val="bg1"/>
                </a:solidFill>
                <a:latin typeface="Helvetica Neue Light"/>
              </a:rPr>
              <a:t>Mrs. Wolfley</a:t>
            </a:r>
            <a:endParaRPr lang="en-US" sz="2400" dirty="0">
              <a:solidFill>
                <a:schemeClr val="bg1"/>
              </a:solidFill>
              <a:latin typeface="Helvetica Neue Light"/>
            </a:endParaRPr>
          </a:p>
        </p:txBody>
      </p:sp>
      <p:sp>
        <p:nvSpPr>
          <p:cNvPr id="9" name="TextBox 8"/>
          <p:cNvSpPr txBox="1"/>
          <p:nvPr/>
        </p:nvSpPr>
        <p:spPr>
          <a:xfrm>
            <a:off x="5812182" y="1662288"/>
            <a:ext cx="1069524" cy="307777"/>
          </a:xfrm>
          <a:prstGeom prst="rect">
            <a:avLst/>
          </a:prstGeom>
          <a:noFill/>
        </p:spPr>
        <p:txBody>
          <a:bodyPr wrap="none" rtlCol="0">
            <a:spAutoFit/>
          </a:bodyPr>
          <a:lstStyle/>
          <a:p>
            <a:r>
              <a:rPr lang="en-US" sz="1400" dirty="0" smtClean="0">
                <a:solidFill>
                  <a:schemeClr val="bg1"/>
                </a:solidFill>
                <a:latin typeface="Helvetica Neue Light"/>
              </a:rPr>
              <a:t>2017-2018</a:t>
            </a:r>
            <a:endParaRPr lang="en-US" sz="1400" dirty="0">
              <a:solidFill>
                <a:schemeClr val="bg1"/>
              </a:solidFill>
              <a:latin typeface="Helvetica Neue Light"/>
            </a:endParaRPr>
          </a:p>
        </p:txBody>
      </p:sp>
      <p:sp>
        <p:nvSpPr>
          <p:cNvPr id="11" name="TextBox 10"/>
          <p:cNvSpPr txBox="1"/>
          <p:nvPr/>
        </p:nvSpPr>
        <p:spPr>
          <a:xfrm>
            <a:off x="128835" y="2605924"/>
            <a:ext cx="1388309" cy="276999"/>
          </a:xfrm>
          <a:prstGeom prst="rect">
            <a:avLst/>
          </a:prstGeom>
          <a:solidFill>
            <a:schemeClr val="bg1"/>
          </a:solidFill>
        </p:spPr>
        <p:txBody>
          <a:bodyPr wrap="square" rtlCol="0">
            <a:spAutoFit/>
          </a:bodyPr>
          <a:lstStyle/>
          <a:p>
            <a:pPr algn="ctr"/>
            <a:r>
              <a:rPr lang="en-US" sz="1200" b="1" dirty="0" smtClean="0">
                <a:latin typeface="Helvetica Neue"/>
              </a:rPr>
              <a:t>Course Content</a:t>
            </a:r>
            <a:endParaRPr lang="en-US" sz="1200" b="1" dirty="0">
              <a:latin typeface="Helvetica Neue"/>
            </a:endParaRPr>
          </a:p>
        </p:txBody>
      </p:sp>
      <p:sp>
        <p:nvSpPr>
          <p:cNvPr id="12" name="TextBox 11"/>
          <p:cNvSpPr txBox="1"/>
          <p:nvPr/>
        </p:nvSpPr>
        <p:spPr>
          <a:xfrm>
            <a:off x="1733044" y="2619824"/>
            <a:ext cx="1388309" cy="276999"/>
          </a:xfrm>
          <a:prstGeom prst="rect">
            <a:avLst/>
          </a:prstGeom>
          <a:solidFill>
            <a:schemeClr val="bg1"/>
          </a:solidFill>
        </p:spPr>
        <p:txBody>
          <a:bodyPr wrap="square" rtlCol="0">
            <a:spAutoFit/>
          </a:bodyPr>
          <a:lstStyle/>
          <a:p>
            <a:pPr algn="ctr"/>
            <a:r>
              <a:rPr lang="en-US" sz="1200" b="1" dirty="0" smtClean="0">
                <a:latin typeface="Helvetica Neue"/>
              </a:rPr>
              <a:t>Movies</a:t>
            </a:r>
            <a:endParaRPr lang="en-US" sz="1200" b="1" dirty="0">
              <a:latin typeface="Helvetica Neue"/>
            </a:endParaRPr>
          </a:p>
        </p:txBody>
      </p:sp>
      <p:sp>
        <p:nvSpPr>
          <p:cNvPr id="13" name="TextBox 12"/>
          <p:cNvSpPr txBox="1"/>
          <p:nvPr/>
        </p:nvSpPr>
        <p:spPr>
          <a:xfrm>
            <a:off x="3261053" y="2529820"/>
            <a:ext cx="1388309" cy="461665"/>
          </a:xfrm>
          <a:prstGeom prst="rect">
            <a:avLst/>
          </a:prstGeom>
          <a:solidFill>
            <a:schemeClr val="bg1"/>
          </a:solidFill>
        </p:spPr>
        <p:txBody>
          <a:bodyPr wrap="square" rtlCol="0">
            <a:spAutoFit/>
          </a:bodyPr>
          <a:lstStyle/>
          <a:p>
            <a:pPr algn="ctr"/>
            <a:r>
              <a:rPr lang="en-US" sz="1200" b="1" dirty="0" smtClean="0">
                <a:latin typeface="Helvetica Neue"/>
              </a:rPr>
              <a:t>Suggested Supplies</a:t>
            </a:r>
            <a:endParaRPr lang="en-US" sz="1200" b="1" dirty="0">
              <a:latin typeface="Helvetica Neue"/>
            </a:endParaRPr>
          </a:p>
        </p:txBody>
      </p:sp>
      <p:sp>
        <p:nvSpPr>
          <p:cNvPr id="14" name="TextBox 13"/>
          <p:cNvSpPr txBox="1"/>
          <p:nvPr/>
        </p:nvSpPr>
        <p:spPr>
          <a:xfrm>
            <a:off x="7313" y="3166034"/>
            <a:ext cx="1631351" cy="4216539"/>
          </a:xfrm>
          <a:prstGeom prst="rect">
            <a:avLst/>
          </a:prstGeom>
          <a:noFill/>
        </p:spPr>
        <p:txBody>
          <a:bodyPr wrap="square" rtlCol="0">
            <a:spAutoFit/>
          </a:bodyPr>
          <a:lstStyle/>
          <a:p>
            <a:r>
              <a:rPr lang="en-US" sz="1100" dirty="0" smtClean="0">
                <a:latin typeface="Helvetica Neue"/>
              </a:rPr>
              <a:t>Your child will be exposed to various texts from a variety of literary genres throughout  the school year.  We will be reading several short stories, speeches, and poems along with novels chosen from the following list:</a:t>
            </a:r>
          </a:p>
          <a:p>
            <a:endParaRPr lang="en-US" sz="1100" dirty="0" smtClean="0">
              <a:latin typeface="Helvetica Neue"/>
            </a:endParaRPr>
          </a:p>
          <a:p>
            <a:r>
              <a:rPr lang="en-US" sz="1100" dirty="0" smtClean="0">
                <a:latin typeface="Helvetica Neue"/>
              </a:rPr>
              <a:t>*The Outsiders</a:t>
            </a:r>
          </a:p>
          <a:p>
            <a:r>
              <a:rPr lang="en-US" sz="1100" dirty="0" smtClean="0">
                <a:latin typeface="Helvetica Neue"/>
              </a:rPr>
              <a:t>*Monster</a:t>
            </a:r>
          </a:p>
          <a:p>
            <a:r>
              <a:rPr lang="en-US" sz="1100" dirty="0" smtClean="0">
                <a:latin typeface="Helvetica Neue"/>
              </a:rPr>
              <a:t>*Flowers for Algernon</a:t>
            </a:r>
          </a:p>
          <a:p>
            <a:r>
              <a:rPr lang="en-US" sz="1100" dirty="0" smtClean="0">
                <a:latin typeface="Helvetica Neue"/>
              </a:rPr>
              <a:t>*Anne Frank: The Diary of a Young Girl</a:t>
            </a:r>
          </a:p>
          <a:p>
            <a:r>
              <a:rPr lang="en-US" sz="1100" dirty="0" smtClean="0">
                <a:latin typeface="Helvetica Neue"/>
              </a:rPr>
              <a:t>*King of the Mild Frontier</a:t>
            </a:r>
          </a:p>
          <a:p>
            <a:r>
              <a:rPr lang="en-US" sz="1100" dirty="0" smtClean="0">
                <a:latin typeface="Helvetica Neue"/>
              </a:rPr>
              <a:t>*The Princess Bride</a:t>
            </a:r>
          </a:p>
          <a:p>
            <a:endParaRPr lang="en-US" sz="1200" dirty="0" smtClean="0">
              <a:latin typeface="Helvetica Neue"/>
            </a:endParaRPr>
          </a:p>
          <a:p>
            <a:endParaRPr lang="en-US" sz="1200" dirty="0" smtClean="0">
              <a:latin typeface="Helvetica Neue"/>
            </a:endParaRPr>
          </a:p>
          <a:p>
            <a:endParaRPr lang="en-US" sz="1200" dirty="0" smtClean="0">
              <a:latin typeface="Helvetica Neue"/>
            </a:endParaRPr>
          </a:p>
          <a:p>
            <a:r>
              <a:rPr lang="en-US" sz="1200" dirty="0" smtClean="0">
                <a:latin typeface="Helvetica Neue"/>
              </a:rPr>
              <a:t>.  </a:t>
            </a:r>
          </a:p>
        </p:txBody>
      </p:sp>
      <p:sp>
        <p:nvSpPr>
          <p:cNvPr id="15" name="TextBox 14"/>
          <p:cNvSpPr txBox="1"/>
          <p:nvPr/>
        </p:nvSpPr>
        <p:spPr>
          <a:xfrm>
            <a:off x="1578902" y="3099441"/>
            <a:ext cx="1631351" cy="3416320"/>
          </a:xfrm>
          <a:prstGeom prst="rect">
            <a:avLst/>
          </a:prstGeom>
          <a:noFill/>
        </p:spPr>
        <p:txBody>
          <a:bodyPr wrap="square" rtlCol="0">
            <a:spAutoFit/>
          </a:bodyPr>
          <a:lstStyle/>
          <a:p>
            <a:r>
              <a:rPr lang="en-US" sz="1200" dirty="0" smtClean="0">
                <a:latin typeface="Helvetica Neue"/>
              </a:rPr>
              <a:t>We will also watch various films throughout the year, time permitting. These are intended to support their experience of the literature.  Some possibilities include:</a:t>
            </a:r>
          </a:p>
          <a:p>
            <a:endParaRPr lang="en-US" sz="1200" dirty="0">
              <a:latin typeface="Helvetica Neue"/>
            </a:endParaRPr>
          </a:p>
          <a:p>
            <a:r>
              <a:rPr lang="en-US" sz="1200" dirty="0" smtClean="0">
                <a:latin typeface="Helvetica Neue"/>
              </a:rPr>
              <a:t>*The Outsiders</a:t>
            </a:r>
          </a:p>
          <a:p>
            <a:r>
              <a:rPr lang="en-US" sz="1200" dirty="0" smtClean="0">
                <a:latin typeface="Helvetica Neue"/>
              </a:rPr>
              <a:t>*Charlie</a:t>
            </a:r>
          </a:p>
          <a:p>
            <a:r>
              <a:rPr lang="en-US" sz="1200" dirty="0" smtClean="0">
                <a:latin typeface="Helvetica Neue"/>
              </a:rPr>
              <a:t>*The Devil’s Arithmetic</a:t>
            </a:r>
          </a:p>
          <a:p>
            <a:r>
              <a:rPr lang="en-US" sz="1200" dirty="0" smtClean="0">
                <a:latin typeface="Helvetica Neue"/>
              </a:rPr>
              <a:t>*Anne Frank</a:t>
            </a:r>
          </a:p>
          <a:p>
            <a:r>
              <a:rPr lang="en-US" sz="1200" dirty="0" smtClean="0">
                <a:latin typeface="Helvetica Neue"/>
              </a:rPr>
              <a:t>*How the Grinch Stole Christmas</a:t>
            </a:r>
          </a:p>
          <a:p>
            <a:r>
              <a:rPr lang="en-US" sz="1200" dirty="0" smtClean="0">
                <a:latin typeface="Helvetica Neue"/>
              </a:rPr>
              <a:t>*The Princess Bride</a:t>
            </a:r>
          </a:p>
        </p:txBody>
      </p:sp>
      <p:sp>
        <p:nvSpPr>
          <p:cNvPr id="16" name="TextBox 15"/>
          <p:cNvSpPr txBox="1"/>
          <p:nvPr/>
        </p:nvSpPr>
        <p:spPr>
          <a:xfrm>
            <a:off x="3172153" y="3099441"/>
            <a:ext cx="1631351" cy="5539978"/>
          </a:xfrm>
          <a:prstGeom prst="rect">
            <a:avLst/>
          </a:prstGeom>
          <a:noFill/>
        </p:spPr>
        <p:txBody>
          <a:bodyPr wrap="square" rtlCol="0">
            <a:spAutoFit/>
          </a:bodyPr>
          <a:lstStyle/>
          <a:p>
            <a:r>
              <a:rPr lang="en-US" sz="1100" dirty="0" smtClean="0">
                <a:latin typeface="Helvetica Neue"/>
              </a:rPr>
              <a:t>I expect each student to bring a book to class everyday.  There are no exceptions, as I provide time in class for them to read something of their own choosing and I expect them to make the most of it.  If they forget their own book, they are allowed to choose a book from my class library.  They have the option of checking the book out, if they would like to continue reading it.  </a:t>
            </a:r>
          </a:p>
          <a:p>
            <a:endParaRPr lang="en-US" sz="1200" dirty="0" smtClean="0">
              <a:latin typeface="Helvetica Neue"/>
            </a:endParaRPr>
          </a:p>
          <a:p>
            <a:endParaRPr lang="en-US" sz="1200" dirty="0" smtClean="0">
              <a:latin typeface="Helvetica Neue"/>
            </a:endParaRPr>
          </a:p>
          <a:p>
            <a:endParaRPr lang="en-US" sz="1200" dirty="0" smtClean="0">
              <a:latin typeface="Helvetica Neue"/>
            </a:endParaRPr>
          </a:p>
          <a:p>
            <a:endParaRPr lang="en-US" sz="1200" dirty="0" smtClean="0">
              <a:latin typeface="Helvetica Neue"/>
            </a:endParaRPr>
          </a:p>
          <a:p>
            <a:endParaRPr lang="en-US" sz="1200" dirty="0" smtClean="0">
              <a:latin typeface="Helvetica Neue"/>
            </a:endParaRPr>
          </a:p>
          <a:p>
            <a:r>
              <a:rPr lang="en-US" sz="1200" dirty="0" smtClean="0">
                <a:latin typeface="Helvetica Neue"/>
              </a:rPr>
              <a:t> </a:t>
            </a:r>
          </a:p>
          <a:p>
            <a:endParaRPr lang="en-US" sz="1200" dirty="0" smtClean="0">
              <a:latin typeface="Helvetica Neue"/>
            </a:endParaRPr>
          </a:p>
          <a:p>
            <a:endParaRPr lang="en-US" sz="1200" dirty="0" smtClean="0">
              <a:latin typeface="Helvetica Neue"/>
            </a:endParaRPr>
          </a:p>
          <a:p>
            <a:endParaRPr lang="en-US" sz="1200" dirty="0" smtClean="0">
              <a:latin typeface="Helvetica Neue"/>
            </a:endParaRPr>
          </a:p>
          <a:p>
            <a:endParaRPr lang="en-US" sz="1200" dirty="0" smtClean="0">
              <a:latin typeface="Helvetica Neue"/>
            </a:endParaRPr>
          </a:p>
          <a:p>
            <a:endParaRPr lang="en-US" sz="1200" dirty="0" smtClean="0">
              <a:latin typeface="Helvetica Neue"/>
            </a:endParaRPr>
          </a:p>
          <a:p>
            <a:endParaRPr lang="en-US" sz="1200" dirty="0" smtClean="0">
              <a:latin typeface="Helvetica Neue"/>
            </a:endParaRPr>
          </a:p>
        </p:txBody>
      </p:sp>
      <p:sp>
        <p:nvSpPr>
          <p:cNvPr id="17" name="Rectangle 16"/>
          <p:cNvSpPr/>
          <p:nvPr/>
        </p:nvSpPr>
        <p:spPr>
          <a:xfrm>
            <a:off x="153624" y="7166079"/>
            <a:ext cx="4367817" cy="276999"/>
          </a:xfrm>
          <a:prstGeom prst="rect">
            <a:avLst/>
          </a:prstGeom>
        </p:spPr>
        <p:txBody>
          <a:bodyPr wrap="square">
            <a:spAutoFit/>
          </a:bodyPr>
          <a:lstStyle/>
          <a:p>
            <a:r>
              <a:rPr lang="en-US" sz="1200" dirty="0" smtClean="0">
                <a:solidFill>
                  <a:schemeClr val="bg1"/>
                </a:solidFill>
              </a:rPr>
              <a:t>Always check my website to get missing work.</a:t>
            </a:r>
            <a:endParaRPr lang="en-US" sz="1200" dirty="0">
              <a:solidFill>
                <a:schemeClr val="bg1"/>
              </a:solidFill>
            </a:endParaRPr>
          </a:p>
        </p:txBody>
      </p:sp>
      <p:sp>
        <p:nvSpPr>
          <p:cNvPr id="18" name="Rectangle 17"/>
          <p:cNvSpPr/>
          <p:nvPr/>
        </p:nvSpPr>
        <p:spPr>
          <a:xfrm>
            <a:off x="155790" y="7561601"/>
            <a:ext cx="4379906" cy="246221"/>
          </a:xfrm>
          <a:prstGeom prst="rect">
            <a:avLst/>
          </a:prstGeom>
        </p:spPr>
        <p:txBody>
          <a:bodyPr wrap="square">
            <a:spAutoFit/>
          </a:bodyPr>
          <a:lstStyle/>
          <a:p>
            <a:r>
              <a:rPr lang="en-US" sz="1000" dirty="0" smtClean="0">
                <a:solidFill>
                  <a:schemeClr val="bg1">
                    <a:lumMod val="95000"/>
                  </a:schemeClr>
                </a:solidFill>
                <a:latin typeface="Helvetica Neue"/>
              </a:rPr>
              <a:t>View any material that you missed that day.</a:t>
            </a:r>
            <a:endParaRPr lang="en-US" sz="1000" dirty="0"/>
          </a:p>
        </p:txBody>
      </p:sp>
      <p:sp>
        <p:nvSpPr>
          <p:cNvPr id="19" name="Rectangle 18"/>
          <p:cNvSpPr/>
          <p:nvPr/>
        </p:nvSpPr>
        <p:spPr>
          <a:xfrm>
            <a:off x="141535" y="7911068"/>
            <a:ext cx="4270808" cy="276999"/>
          </a:xfrm>
          <a:prstGeom prst="rect">
            <a:avLst/>
          </a:prstGeom>
        </p:spPr>
        <p:txBody>
          <a:bodyPr wrap="square">
            <a:spAutoFit/>
          </a:bodyPr>
          <a:lstStyle/>
          <a:p>
            <a:r>
              <a:rPr lang="en-US" sz="1200" dirty="0" smtClean="0">
                <a:solidFill>
                  <a:schemeClr val="bg1">
                    <a:lumMod val="95000"/>
                  </a:schemeClr>
                </a:solidFill>
                <a:latin typeface="Helvetica Neue"/>
              </a:rPr>
              <a:t>.</a:t>
            </a:r>
            <a:endParaRPr lang="en-US" sz="1200" dirty="0"/>
          </a:p>
        </p:txBody>
      </p:sp>
      <p:sp>
        <p:nvSpPr>
          <p:cNvPr id="20" name="Rectangle 19"/>
          <p:cNvSpPr/>
          <p:nvPr/>
        </p:nvSpPr>
        <p:spPr>
          <a:xfrm>
            <a:off x="141535" y="8289667"/>
            <a:ext cx="4270808" cy="276999"/>
          </a:xfrm>
          <a:prstGeom prst="rect">
            <a:avLst/>
          </a:prstGeom>
        </p:spPr>
        <p:txBody>
          <a:bodyPr wrap="square">
            <a:spAutoFit/>
          </a:bodyPr>
          <a:lstStyle/>
          <a:p>
            <a:r>
              <a:rPr lang="en-US" sz="1200" dirty="0" smtClean="0">
                <a:solidFill>
                  <a:schemeClr val="bg1"/>
                </a:solidFill>
              </a:rPr>
              <a:t>Check with Mrs. Wolfley after school for clarification.</a:t>
            </a:r>
            <a:endParaRPr lang="en-US" sz="1200" dirty="0">
              <a:solidFill>
                <a:schemeClr val="bg1"/>
              </a:solidFill>
            </a:endParaRPr>
          </a:p>
        </p:txBody>
      </p:sp>
      <p:sp>
        <p:nvSpPr>
          <p:cNvPr id="31" name="Rectangle 30"/>
          <p:cNvSpPr/>
          <p:nvPr/>
        </p:nvSpPr>
        <p:spPr>
          <a:xfrm>
            <a:off x="4840375" y="6135764"/>
            <a:ext cx="237864" cy="45719"/>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840375" y="6646987"/>
            <a:ext cx="237864" cy="45719"/>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848443" y="7120360"/>
            <a:ext cx="237864" cy="45719"/>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155790" y="7911068"/>
            <a:ext cx="4075206" cy="246221"/>
          </a:xfrm>
          <a:prstGeom prst="rect">
            <a:avLst/>
          </a:prstGeom>
          <a:noFill/>
        </p:spPr>
        <p:txBody>
          <a:bodyPr wrap="square" rtlCol="0">
            <a:spAutoFit/>
          </a:bodyPr>
          <a:lstStyle/>
          <a:p>
            <a:r>
              <a:rPr lang="en-US" sz="1000">
                <a:solidFill>
                  <a:prstClr val="white">
                    <a:lumMod val="95000"/>
                  </a:prstClr>
                </a:solidFill>
                <a:latin typeface="Helvetica Neue"/>
              </a:rPr>
              <a:t>Print work at home or check the late work bin for missed worksheets</a:t>
            </a:r>
            <a:endParaRPr lang="en-US" dirty="0"/>
          </a:p>
        </p:txBody>
      </p:sp>
      <p:sp>
        <p:nvSpPr>
          <p:cNvPr id="10" name="TextBox 9"/>
          <p:cNvSpPr txBox="1"/>
          <p:nvPr/>
        </p:nvSpPr>
        <p:spPr>
          <a:xfrm>
            <a:off x="4959307" y="3166034"/>
            <a:ext cx="1690783" cy="1569660"/>
          </a:xfrm>
          <a:prstGeom prst="rect">
            <a:avLst/>
          </a:prstGeom>
          <a:noFill/>
        </p:spPr>
        <p:txBody>
          <a:bodyPr wrap="square" rtlCol="0">
            <a:spAutoFit/>
          </a:bodyPr>
          <a:lstStyle/>
          <a:p>
            <a:r>
              <a:rPr lang="en-US" sz="1200" dirty="0" smtClean="0"/>
              <a:t>If your child check s a book out, it becomes their responsibility.  If they cannot find it, they will be responsible for replacing it, or bringing in the amount of $5 so that I can replace it. </a:t>
            </a:r>
            <a:endParaRPr lang="en-US" sz="1200" dirty="0"/>
          </a:p>
        </p:txBody>
      </p:sp>
      <p:sp>
        <p:nvSpPr>
          <p:cNvPr id="34" name="TextBox 33"/>
          <p:cNvSpPr txBox="1"/>
          <p:nvPr/>
        </p:nvSpPr>
        <p:spPr>
          <a:xfrm>
            <a:off x="5078239" y="6063083"/>
            <a:ext cx="1555458" cy="2246769"/>
          </a:xfrm>
          <a:prstGeom prst="rect">
            <a:avLst/>
          </a:prstGeom>
          <a:noFill/>
        </p:spPr>
        <p:txBody>
          <a:bodyPr wrap="square" rtlCol="0">
            <a:spAutoFit/>
          </a:bodyPr>
          <a:lstStyle/>
          <a:p>
            <a:r>
              <a:rPr lang="en-US" sz="1400" dirty="0" smtClean="0"/>
              <a:t>Please sign the attached paper and let me know if you have any questions or concerns.  Please feel free to contact me at any time throughout the year.</a:t>
            </a:r>
            <a:endParaRPr lang="en-US" sz="1400" dirty="0"/>
          </a:p>
        </p:txBody>
      </p:sp>
      <p:sp>
        <p:nvSpPr>
          <p:cNvPr id="39" name="Rectangle 38"/>
          <p:cNvSpPr/>
          <p:nvPr/>
        </p:nvSpPr>
        <p:spPr>
          <a:xfrm>
            <a:off x="4861676" y="5360989"/>
            <a:ext cx="1996323" cy="3928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553</Words>
  <Application>Microsoft Office PowerPoint</Application>
  <PresentationFormat>On-screen Show (4:3)</PresentationFormat>
  <Paragraphs>77</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Helvetica Neue</vt:lpstr>
      <vt:lpstr>Helvetica Neue Light</vt:lpstr>
      <vt:lpstr>QuigleyWiggly</vt:lpstr>
      <vt:lpstr>Wingdings</vt:lpstr>
      <vt:lpstr>Office Theme</vt:lpstr>
      <vt:lpstr>PowerPoint Presentation</vt:lpstr>
      <vt:lpstr>PowerPoint Presentation</vt:lpstr>
    </vt:vector>
  </TitlesOfParts>
  <Company>Kent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Erika Thomas</dc:creator>
  <cp:lastModifiedBy>Heather L. Wolfley</cp:lastModifiedBy>
  <cp:revision>10</cp:revision>
  <cp:lastPrinted>2017-08-10T19:49:34Z</cp:lastPrinted>
  <dcterms:created xsi:type="dcterms:W3CDTF">2017-07-07T17:02:24Z</dcterms:created>
  <dcterms:modified xsi:type="dcterms:W3CDTF">2017-08-10T19:49:47Z</dcterms:modified>
</cp:coreProperties>
</file>