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60" d="100"/>
          <a:sy n="60" d="100"/>
        </p:scale>
        <p:origin x="4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Lucida Calligraphy" panose="03010101010101010101" pitchFamily="66" charset="0"/>
              </a:rPr>
              <a:t>Utopian Societies</a:t>
            </a:r>
            <a:endParaRPr lang="en-US" sz="6000" dirty="0">
              <a:latin typeface="Lucida Calligraphy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800" dirty="0"/>
              <a:t>A place, state, or condition that is ideally perfect in respect of politics, laws, customs, and conditions. </a:t>
            </a:r>
          </a:p>
        </p:txBody>
      </p:sp>
    </p:spTree>
    <p:extLst>
      <p:ext uri="{BB962C8B-B14F-4D97-AF65-F5344CB8AC3E}">
        <p14:creationId xmlns:p14="http://schemas.microsoft.com/office/powerpoint/2010/main" val="357693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449179"/>
            <a:ext cx="10131425" cy="5342021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3200" b="1" u="sng" dirty="0">
                <a:solidFill>
                  <a:schemeClr val="tx2">
                    <a:lumMod val="10000"/>
                  </a:schemeClr>
                </a:solidFill>
                <a:latin typeface="Lucida Calligraphy" panose="03010101010101010101" pitchFamily="66" charset="0"/>
              </a:rPr>
              <a:t>Characteristics of a Utopian Society </a:t>
            </a:r>
            <a:endParaRPr lang="en-US" sz="3200" b="1" u="sng" dirty="0" smtClean="0">
              <a:solidFill>
                <a:schemeClr val="tx2">
                  <a:lumMod val="10000"/>
                </a:schemeClr>
              </a:solidFill>
              <a:latin typeface="Lucida Calligraphy" panose="03010101010101010101" pitchFamily="66" charset="0"/>
            </a:endParaRPr>
          </a:p>
          <a:p>
            <a:r>
              <a:rPr lang="en-US" sz="3200" dirty="0" smtClean="0">
                <a:solidFill>
                  <a:schemeClr val="tx2">
                    <a:lumMod val="10000"/>
                  </a:schemeClr>
                </a:solidFill>
              </a:rPr>
              <a:t>• </a:t>
            </a:r>
            <a:r>
              <a:rPr lang="en-US" sz="3200" dirty="0">
                <a:solidFill>
                  <a:schemeClr val="tx2">
                    <a:lumMod val="10000"/>
                  </a:schemeClr>
                </a:solidFill>
              </a:rPr>
              <a:t>Information, independent thought, and freedom are promoted. </a:t>
            </a:r>
            <a:endParaRPr lang="en-US" sz="3200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2">
                    <a:lumMod val="10000"/>
                  </a:schemeClr>
                </a:solidFill>
              </a:rPr>
              <a:t>• </a:t>
            </a:r>
            <a:r>
              <a:rPr lang="en-US" sz="3200" dirty="0">
                <a:solidFill>
                  <a:schemeClr val="tx2">
                    <a:lumMod val="10000"/>
                  </a:schemeClr>
                </a:solidFill>
              </a:rPr>
              <a:t>A figurehead or concept brings the citizens of the society together, but not treated as singular. </a:t>
            </a:r>
            <a:endParaRPr lang="en-US" sz="3200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2">
                    <a:lumMod val="10000"/>
                  </a:schemeClr>
                </a:solidFill>
              </a:rPr>
              <a:t>• </a:t>
            </a:r>
            <a:r>
              <a:rPr lang="en-US" sz="3200" dirty="0">
                <a:solidFill>
                  <a:schemeClr val="tx2">
                    <a:lumMod val="10000"/>
                  </a:schemeClr>
                </a:solidFill>
              </a:rPr>
              <a:t>Citizens are truly free to think independently</a:t>
            </a:r>
            <a:r>
              <a:rPr lang="en-US" sz="32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r>
              <a:rPr lang="en-US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tx2">
                    <a:lumMod val="10000"/>
                  </a:schemeClr>
                </a:solidFill>
              </a:rPr>
              <a:t>• Citizens have no fear of the outside world. • Citizens live in a harmonious state. </a:t>
            </a:r>
            <a:endParaRPr lang="en-US" sz="3200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2">
                    <a:lumMod val="10000"/>
                  </a:schemeClr>
                </a:solidFill>
              </a:rPr>
              <a:t>• </a:t>
            </a:r>
            <a:r>
              <a:rPr lang="en-US" sz="3200" dirty="0">
                <a:solidFill>
                  <a:schemeClr val="tx2">
                    <a:lumMod val="10000"/>
                  </a:schemeClr>
                </a:solidFill>
              </a:rPr>
              <a:t>The natural world is embraced and revered. </a:t>
            </a:r>
            <a:endParaRPr lang="en-US" sz="3200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2">
                    <a:lumMod val="10000"/>
                  </a:schemeClr>
                </a:solidFill>
              </a:rPr>
              <a:t>• </a:t>
            </a:r>
            <a:r>
              <a:rPr lang="en-US" sz="3200" dirty="0">
                <a:solidFill>
                  <a:schemeClr val="tx2">
                    <a:lumMod val="10000"/>
                  </a:schemeClr>
                </a:solidFill>
              </a:rPr>
              <a:t>Citizens embrace social and moral ideals. Individuality and innovation are welcomed. </a:t>
            </a:r>
            <a:endParaRPr lang="en-US" sz="3200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2">
                    <a:lumMod val="10000"/>
                  </a:schemeClr>
                </a:solidFill>
              </a:rPr>
              <a:t>• </a:t>
            </a:r>
            <a:r>
              <a:rPr lang="en-US" sz="3200" dirty="0">
                <a:solidFill>
                  <a:schemeClr val="tx2">
                    <a:lumMod val="10000"/>
                  </a:schemeClr>
                </a:solidFill>
              </a:rPr>
              <a:t>The society evolves with change to make a perfect utopian world. </a:t>
            </a:r>
          </a:p>
        </p:txBody>
      </p:sp>
    </p:spTree>
    <p:extLst>
      <p:ext uri="{BB962C8B-B14F-4D97-AF65-F5344CB8AC3E}">
        <p14:creationId xmlns:p14="http://schemas.microsoft.com/office/powerpoint/2010/main" val="187632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449179"/>
            <a:ext cx="10131425" cy="6288505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3200" b="1" u="sng" dirty="0">
                <a:solidFill>
                  <a:schemeClr val="tx2">
                    <a:lumMod val="10000"/>
                  </a:schemeClr>
                </a:solidFill>
                <a:latin typeface="Lucida Calligraphy" panose="03010101010101010101" pitchFamily="66" charset="0"/>
              </a:rPr>
              <a:t>Types of Utopian Ideas </a:t>
            </a:r>
            <a:endParaRPr lang="en-US" sz="3200" b="1" u="sng" dirty="0" smtClean="0">
              <a:solidFill>
                <a:schemeClr val="tx2">
                  <a:lumMod val="10000"/>
                </a:schemeClr>
              </a:solidFill>
              <a:latin typeface="Lucida Calligraphy" panose="03010101010101010101" pitchFamily="66" charset="0"/>
            </a:endParaRPr>
          </a:p>
          <a:p>
            <a:r>
              <a:rPr lang="en-US" sz="3200" dirty="0" smtClean="0">
                <a:solidFill>
                  <a:schemeClr val="tx2">
                    <a:lumMod val="10000"/>
                  </a:schemeClr>
                </a:solidFill>
              </a:rPr>
              <a:t>Most </a:t>
            </a:r>
            <a:r>
              <a:rPr lang="en-US" sz="3200" dirty="0">
                <a:solidFill>
                  <a:schemeClr val="tx2">
                    <a:lumMod val="10000"/>
                  </a:schemeClr>
                </a:solidFill>
              </a:rPr>
              <a:t>utopian works present a world in which societal ideals and the common good of society are maintained through one or more of the following types of beliefs: </a:t>
            </a:r>
            <a:endParaRPr lang="en-US" sz="3200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sz="3800" dirty="0" smtClean="0">
                <a:solidFill>
                  <a:schemeClr val="tx2">
                    <a:lumMod val="10000"/>
                  </a:schemeClr>
                </a:solidFill>
              </a:rPr>
              <a:t>• </a:t>
            </a:r>
            <a:r>
              <a:rPr lang="en-US" sz="3800" u="sng" dirty="0" smtClean="0">
                <a:solidFill>
                  <a:schemeClr val="tx2">
                    <a:lumMod val="10000"/>
                  </a:schemeClr>
                </a:solidFill>
              </a:rPr>
              <a:t>Economic </a:t>
            </a:r>
            <a:r>
              <a:rPr lang="en-US" sz="3800" u="sng" dirty="0">
                <a:solidFill>
                  <a:schemeClr val="tx2">
                    <a:lumMod val="10000"/>
                  </a:schemeClr>
                </a:solidFill>
              </a:rPr>
              <a:t>ideas</a:t>
            </a:r>
            <a:r>
              <a:rPr lang="en-US" sz="3800" dirty="0">
                <a:solidFill>
                  <a:schemeClr val="tx2">
                    <a:lumMod val="10000"/>
                  </a:schemeClr>
                </a:solidFill>
              </a:rPr>
              <a:t>: Money is abolished. Citizens only do work that they enjoy. </a:t>
            </a:r>
            <a:endParaRPr lang="en-US" sz="3800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sz="3800" dirty="0" smtClean="0">
                <a:solidFill>
                  <a:schemeClr val="tx2">
                    <a:lumMod val="10000"/>
                  </a:schemeClr>
                </a:solidFill>
              </a:rPr>
              <a:t>• </a:t>
            </a:r>
            <a:r>
              <a:rPr lang="en-US" sz="3800" u="sng" dirty="0">
                <a:solidFill>
                  <a:schemeClr val="tx2">
                    <a:lumMod val="10000"/>
                  </a:schemeClr>
                </a:solidFill>
              </a:rPr>
              <a:t>Governing ideas</a:t>
            </a:r>
            <a:r>
              <a:rPr lang="en-US" sz="3800" dirty="0">
                <a:solidFill>
                  <a:schemeClr val="tx2">
                    <a:lumMod val="10000"/>
                  </a:schemeClr>
                </a:solidFill>
              </a:rPr>
              <a:t>: Society is controlled by citizenry in a largely individualist, communal, social and sometimes libertarian “government”. The term government is used loosely, as power is seen to corrupt, so constructed government systems are warned against. </a:t>
            </a:r>
            <a:endParaRPr lang="en-US" sz="3800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sz="3800" dirty="0" smtClean="0">
                <a:solidFill>
                  <a:schemeClr val="tx2">
                    <a:lumMod val="10000"/>
                  </a:schemeClr>
                </a:solidFill>
              </a:rPr>
              <a:t>• </a:t>
            </a:r>
            <a:r>
              <a:rPr lang="en-US" sz="3800" u="sng" dirty="0">
                <a:solidFill>
                  <a:schemeClr val="tx2">
                    <a:lumMod val="10000"/>
                  </a:schemeClr>
                </a:solidFill>
              </a:rPr>
              <a:t>Technological ideas</a:t>
            </a:r>
            <a:r>
              <a:rPr lang="en-US" sz="3800" dirty="0">
                <a:solidFill>
                  <a:schemeClr val="tx2">
                    <a:lumMod val="10000"/>
                  </a:schemeClr>
                </a:solidFill>
              </a:rPr>
              <a:t>: In some cases, technology may be embraced to enhance the human living experience and make human life easier and more convenient. Other ideas propose that technology drives a wedge between humanity and nature, therefore becoming an evil to society. </a:t>
            </a:r>
            <a:r>
              <a:rPr lang="en-US" sz="3800" dirty="0" smtClean="0">
                <a:solidFill>
                  <a:schemeClr val="tx2">
                    <a:lumMod val="10000"/>
                  </a:schemeClr>
                </a:solidFill>
              </a:rPr>
              <a:t>–</a:t>
            </a:r>
          </a:p>
          <a:p>
            <a:r>
              <a:rPr lang="en-US" sz="38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3800" u="sng" dirty="0">
                <a:solidFill>
                  <a:schemeClr val="tx2">
                    <a:lumMod val="10000"/>
                  </a:schemeClr>
                </a:solidFill>
              </a:rPr>
              <a:t>Ecological ideas</a:t>
            </a:r>
            <a:r>
              <a:rPr lang="en-US" sz="3800" dirty="0">
                <a:solidFill>
                  <a:schemeClr val="tx2">
                    <a:lumMod val="10000"/>
                  </a:schemeClr>
                </a:solidFill>
              </a:rPr>
              <a:t>: Back to the nature, humans live harmoniously with nature and reverse the effects of industrialization</a:t>
            </a:r>
            <a:r>
              <a:rPr lang="en-US" sz="38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r>
              <a:rPr lang="en-US" sz="38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3800" dirty="0">
                <a:solidFill>
                  <a:schemeClr val="tx2">
                    <a:lumMod val="10000"/>
                  </a:schemeClr>
                </a:solidFill>
              </a:rPr>
              <a:t>• </a:t>
            </a:r>
            <a:r>
              <a:rPr lang="en-US" sz="3800" u="sng" dirty="0">
                <a:solidFill>
                  <a:schemeClr val="tx2">
                    <a:lumMod val="10000"/>
                  </a:schemeClr>
                </a:solidFill>
              </a:rPr>
              <a:t>Philosophical/religious ideas: </a:t>
            </a:r>
            <a:r>
              <a:rPr lang="en-US" sz="3800" dirty="0">
                <a:solidFill>
                  <a:schemeClr val="tx2">
                    <a:lumMod val="10000"/>
                  </a:schemeClr>
                </a:solidFill>
              </a:rPr>
              <a:t>Society believes in a common religious philosophy, some fashion their surroundings around the biblical Garden of Eden. In inter-religious utopias, all ideas of God are welcomed. In intra-religious utopias, a singular idea of God is accepted and practiced by all citizens. </a:t>
            </a:r>
          </a:p>
        </p:txBody>
      </p:sp>
    </p:spTree>
    <p:extLst>
      <p:ext uri="{BB962C8B-B14F-4D97-AF65-F5344CB8AC3E}">
        <p14:creationId xmlns:p14="http://schemas.microsoft.com/office/powerpoint/2010/main" val="21729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2">
                    <a:lumMod val="10000"/>
                  </a:schemeClr>
                </a:solidFill>
                <a:latin typeface="Lucida Calligraphy" panose="03010101010101010101" pitchFamily="66" charset="0"/>
              </a:rPr>
              <a:t>Dystopia</a:t>
            </a:r>
            <a:endParaRPr lang="en-US" sz="6000" dirty="0">
              <a:latin typeface="Lucida Calligraphy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A futuristic, imagined universe in which oppressive societal control and the illusion of a perfect society are maintained through corporate, bureaucratic, technological, moral, or totalitarian control. Dystopias, through an exaggerated worst-case scenario, make a criticism about a current trend, societal norm, or political system. </a:t>
            </a:r>
          </a:p>
        </p:txBody>
      </p:sp>
    </p:spTree>
    <p:extLst>
      <p:ext uri="{BB962C8B-B14F-4D97-AF65-F5344CB8AC3E}">
        <p14:creationId xmlns:p14="http://schemas.microsoft.com/office/powerpoint/2010/main" val="27512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449179"/>
            <a:ext cx="10131425" cy="6288505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3500" b="1" u="sng" dirty="0">
                <a:solidFill>
                  <a:schemeClr val="tx2">
                    <a:lumMod val="10000"/>
                  </a:schemeClr>
                </a:solidFill>
                <a:latin typeface="Lucida Calligraphy" panose="03010101010101010101" pitchFamily="66" charset="0"/>
              </a:rPr>
              <a:t>Characteristics of a Dystopian Society</a:t>
            </a:r>
            <a:r>
              <a:rPr lang="en-US" sz="4000" dirty="0"/>
              <a:t> </a:t>
            </a:r>
            <a:endParaRPr lang="en-US" sz="4000" dirty="0" smtClean="0"/>
          </a:p>
          <a:p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</a:rPr>
              <a:t>• </a:t>
            </a:r>
            <a:r>
              <a:rPr lang="en-US" sz="3600" dirty="0">
                <a:solidFill>
                  <a:schemeClr val="tx2">
                    <a:lumMod val="10000"/>
                  </a:schemeClr>
                </a:solidFill>
              </a:rPr>
              <a:t>Propaganda is used to control the citizens of society. </a:t>
            </a:r>
            <a:endParaRPr lang="en-US" sz="3600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</a:rPr>
              <a:t>• </a:t>
            </a:r>
            <a:r>
              <a:rPr lang="en-US" sz="3600" dirty="0">
                <a:solidFill>
                  <a:schemeClr val="tx2">
                    <a:lumMod val="10000"/>
                  </a:schemeClr>
                </a:solidFill>
              </a:rPr>
              <a:t>Information, independent thought, and freedom are restricted. </a:t>
            </a:r>
            <a:endParaRPr lang="en-US" sz="3600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</a:rPr>
              <a:t>• </a:t>
            </a:r>
            <a:r>
              <a:rPr lang="en-US" sz="3600" dirty="0">
                <a:solidFill>
                  <a:schemeClr val="tx2">
                    <a:lumMod val="10000"/>
                  </a:schemeClr>
                </a:solidFill>
              </a:rPr>
              <a:t>A figurehead or concept is worshipped by the citizens of the society. </a:t>
            </a:r>
            <a:endParaRPr lang="en-US" sz="3600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</a:rPr>
              <a:t>• </a:t>
            </a:r>
            <a:r>
              <a:rPr lang="en-US" sz="3600" dirty="0">
                <a:solidFill>
                  <a:schemeClr val="tx2">
                    <a:lumMod val="10000"/>
                  </a:schemeClr>
                </a:solidFill>
              </a:rPr>
              <a:t>Citizens are perceived to be under constant surveillance. </a:t>
            </a:r>
            <a:endParaRPr lang="en-US" sz="3600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</a:rPr>
              <a:t>• </a:t>
            </a:r>
            <a:r>
              <a:rPr lang="en-US" sz="3600" dirty="0">
                <a:solidFill>
                  <a:schemeClr val="tx2">
                    <a:lumMod val="10000"/>
                  </a:schemeClr>
                </a:solidFill>
              </a:rPr>
              <a:t>Citizens have a fear of the outside world. • Citizens live in a dehumanized state. </a:t>
            </a:r>
            <a:endParaRPr lang="en-US" sz="3600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</a:rPr>
              <a:t>• </a:t>
            </a:r>
            <a:r>
              <a:rPr lang="en-US" sz="3600" dirty="0">
                <a:solidFill>
                  <a:schemeClr val="tx2">
                    <a:lumMod val="10000"/>
                  </a:schemeClr>
                </a:solidFill>
              </a:rPr>
              <a:t>The natural world is banished and distrusted. </a:t>
            </a:r>
            <a:endParaRPr lang="en-US" sz="3600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</a:rPr>
              <a:t>• </a:t>
            </a:r>
            <a:r>
              <a:rPr lang="en-US" sz="3600" dirty="0">
                <a:solidFill>
                  <a:schemeClr val="tx2">
                    <a:lumMod val="10000"/>
                  </a:schemeClr>
                </a:solidFill>
              </a:rPr>
              <a:t>Citizens conform to uniform expectations. Individuality and dissent are bad. </a:t>
            </a:r>
            <a:endParaRPr lang="en-US" sz="3600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</a:rPr>
              <a:t>• </a:t>
            </a:r>
            <a:r>
              <a:rPr lang="en-US" sz="3600" dirty="0">
                <a:solidFill>
                  <a:schemeClr val="tx2">
                    <a:lumMod val="10000"/>
                  </a:schemeClr>
                </a:solidFill>
              </a:rPr>
              <a:t>The society is an illusion of a perfect utopian world.</a:t>
            </a:r>
          </a:p>
        </p:txBody>
      </p:sp>
    </p:spTree>
    <p:extLst>
      <p:ext uri="{BB962C8B-B14F-4D97-AF65-F5344CB8AC3E}">
        <p14:creationId xmlns:p14="http://schemas.microsoft.com/office/powerpoint/2010/main" val="65984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449179"/>
            <a:ext cx="10131425" cy="6288505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3600" b="1" u="sng" dirty="0">
                <a:solidFill>
                  <a:schemeClr val="tx2">
                    <a:lumMod val="10000"/>
                  </a:schemeClr>
                </a:solidFill>
                <a:latin typeface="Lucida Calligraphy" panose="03010101010101010101" pitchFamily="66" charset="0"/>
              </a:rPr>
              <a:t>Types of Dystopian Controls </a:t>
            </a:r>
            <a:endParaRPr lang="en-US" sz="3600" b="1" u="sng" dirty="0" smtClean="0">
              <a:solidFill>
                <a:schemeClr val="tx2">
                  <a:lumMod val="10000"/>
                </a:schemeClr>
              </a:solidFill>
              <a:latin typeface="Lucida Calligraphy" panose="03010101010101010101" pitchFamily="66" charset="0"/>
            </a:endParaRPr>
          </a:p>
          <a:p>
            <a:pPr algn="ctr"/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</a:rPr>
              <a:t>Most </a:t>
            </a:r>
            <a:r>
              <a:rPr lang="en-US" sz="3600" dirty="0">
                <a:solidFill>
                  <a:schemeClr val="tx2">
                    <a:lumMod val="10000"/>
                  </a:schemeClr>
                </a:solidFill>
              </a:rPr>
              <a:t>dystopian works present a world in which oppressive societal control and the illusion of a perfect society are maintained through one or more of the following types of controls: </a:t>
            </a:r>
            <a:endParaRPr lang="en-US" sz="3600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sz="3600" u="sng" dirty="0" smtClean="0">
                <a:solidFill>
                  <a:schemeClr val="tx2">
                    <a:lumMod val="10000"/>
                  </a:schemeClr>
                </a:solidFill>
              </a:rPr>
              <a:t>• </a:t>
            </a:r>
            <a:r>
              <a:rPr lang="en-US" sz="3600" u="sng" dirty="0">
                <a:solidFill>
                  <a:schemeClr val="tx2">
                    <a:lumMod val="10000"/>
                  </a:schemeClr>
                </a:solidFill>
              </a:rPr>
              <a:t>Corporate control: </a:t>
            </a:r>
            <a:r>
              <a:rPr lang="en-US" sz="3600" dirty="0">
                <a:solidFill>
                  <a:schemeClr val="tx2">
                    <a:lumMod val="10000"/>
                  </a:schemeClr>
                </a:solidFill>
              </a:rPr>
              <a:t>One or more large corporations control society through products, advertising, and/or the media. </a:t>
            </a:r>
            <a:endParaRPr lang="en-US" sz="3600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</a:rPr>
              <a:t>• </a:t>
            </a:r>
            <a:r>
              <a:rPr lang="en-US" sz="3600" u="sng" dirty="0">
                <a:solidFill>
                  <a:schemeClr val="tx2">
                    <a:lumMod val="10000"/>
                  </a:schemeClr>
                </a:solidFill>
              </a:rPr>
              <a:t>Bureaucratic control</a:t>
            </a:r>
            <a:r>
              <a:rPr lang="en-US" sz="3600" dirty="0">
                <a:solidFill>
                  <a:schemeClr val="tx2">
                    <a:lumMod val="10000"/>
                  </a:schemeClr>
                </a:solidFill>
              </a:rPr>
              <a:t>: Society is controlled by a mindless bureaucracy through a tangle of red tape, relentless regulations, and incompetent government officials. </a:t>
            </a:r>
            <a:endParaRPr lang="en-US" sz="3600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</a:rPr>
              <a:t>• </a:t>
            </a:r>
            <a:r>
              <a:rPr lang="en-US" sz="3600" u="sng" dirty="0">
                <a:solidFill>
                  <a:schemeClr val="tx2">
                    <a:lumMod val="10000"/>
                  </a:schemeClr>
                </a:solidFill>
              </a:rPr>
              <a:t>Technological control</a:t>
            </a:r>
            <a:r>
              <a:rPr lang="en-US" sz="3600" dirty="0">
                <a:solidFill>
                  <a:schemeClr val="tx2">
                    <a:lumMod val="10000"/>
                  </a:schemeClr>
                </a:solidFill>
              </a:rPr>
              <a:t>: Society is controlled by technology—through computers, robots, and/or scientific means</a:t>
            </a:r>
            <a:r>
              <a:rPr lang="en-US" sz="3600">
                <a:solidFill>
                  <a:schemeClr val="tx2">
                    <a:lumMod val="10000"/>
                  </a:schemeClr>
                </a:solidFill>
              </a:rPr>
              <a:t>. </a:t>
            </a:r>
            <a:endParaRPr lang="en-US" sz="360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sz="3600" smtClean="0">
                <a:solidFill>
                  <a:schemeClr val="tx2">
                    <a:lumMod val="10000"/>
                  </a:schemeClr>
                </a:solidFill>
              </a:rPr>
              <a:t>• </a:t>
            </a:r>
            <a:r>
              <a:rPr lang="en-US" sz="3600" u="sng" dirty="0">
                <a:solidFill>
                  <a:schemeClr val="tx2">
                    <a:lumMod val="10000"/>
                  </a:schemeClr>
                </a:solidFill>
              </a:rPr>
              <a:t>Philosophical/religious control</a:t>
            </a:r>
            <a:r>
              <a:rPr lang="en-US" sz="3600" dirty="0">
                <a:solidFill>
                  <a:schemeClr val="tx2">
                    <a:lumMod val="10000"/>
                  </a:schemeClr>
                </a:solidFill>
              </a:rPr>
              <a:t>: Society is controlled by philosophical or religious ideology often enforced through a dictatorship or theocratic government.</a:t>
            </a:r>
            <a:endParaRPr lang="en-US" sz="3500" b="1" u="sng" dirty="0">
              <a:solidFill>
                <a:schemeClr val="tx2">
                  <a:lumMod val="10000"/>
                </a:schemeClr>
              </a:solidFill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19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14</TotalTime>
  <Words>618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Lucida Calligraphy</vt:lpstr>
      <vt:lpstr>Celestial</vt:lpstr>
      <vt:lpstr>Utopian Societies</vt:lpstr>
      <vt:lpstr>PowerPoint Presentation</vt:lpstr>
      <vt:lpstr>PowerPoint Presentation</vt:lpstr>
      <vt:lpstr>Dystopia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Utopian Societies</dc:title>
  <dc:creator>Heather L. Wolfley</dc:creator>
  <cp:lastModifiedBy>Heather L. Wolfley</cp:lastModifiedBy>
  <cp:revision>2</cp:revision>
  <dcterms:created xsi:type="dcterms:W3CDTF">2016-02-16T21:00:22Z</dcterms:created>
  <dcterms:modified xsi:type="dcterms:W3CDTF">2016-02-16T21:15:12Z</dcterms:modified>
</cp:coreProperties>
</file>